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7" r:id="rId2"/>
    <p:sldId id="311" r:id="rId3"/>
    <p:sldId id="291" r:id="rId4"/>
    <p:sldId id="306" r:id="rId5"/>
    <p:sldId id="290" r:id="rId6"/>
    <p:sldId id="292" r:id="rId7"/>
    <p:sldId id="293" r:id="rId8"/>
    <p:sldId id="288" r:id="rId9"/>
    <p:sldId id="289" r:id="rId10"/>
    <p:sldId id="294" r:id="rId11"/>
    <p:sldId id="297" r:id="rId12"/>
    <p:sldId id="299" r:id="rId13"/>
    <p:sldId id="301" r:id="rId14"/>
    <p:sldId id="295" r:id="rId15"/>
    <p:sldId id="296" r:id="rId16"/>
    <p:sldId id="300" r:id="rId17"/>
    <p:sldId id="304" r:id="rId18"/>
    <p:sldId id="308" r:id="rId19"/>
    <p:sldId id="302" r:id="rId20"/>
    <p:sldId id="314" r:id="rId21"/>
    <p:sldId id="298" r:id="rId22"/>
    <p:sldId id="313" r:id="rId23"/>
    <p:sldId id="303" r:id="rId24"/>
    <p:sldId id="309" r:id="rId25"/>
    <p:sldId id="310" r:id="rId26"/>
    <p:sldId id="31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3640D003-F4F8-4EA0-B466-F9D823D1DB94}">
          <p14:sldIdLst>
            <p14:sldId id="287"/>
            <p14:sldId id="311"/>
            <p14:sldId id="291"/>
            <p14:sldId id="306"/>
            <p14:sldId id="290"/>
            <p14:sldId id="292"/>
            <p14:sldId id="293"/>
          </p14:sldIdLst>
        </p14:section>
        <p14:section name="Before You Proceed" id="{671B17E7-8106-46FC-967F-0B54E6C72150}">
          <p14:sldIdLst>
            <p14:sldId id="288"/>
            <p14:sldId id="289"/>
            <p14:sldId id="294"/>
            <p14:sldId id="297"/>
            <p14:sldId id="299"/>
            <p14:sldId id="301"/>
          </p14:sldIdLst>
        </p14:section>
        <p14:section name="Components of a good pitch deck - the template" id="{11E08A98-7CDE-45CD-BF8B-4D1763466BE2}">
          <p14:sldIdLst>
            <p14:sldId id="295"/>
            <p14:sldId id="296"/>
            <p14:sldId id="300"/>
            <p14:sldId id="304"/>
            <p14:sldId id="308"/>
            <p14:sldId id="302"/>
            <p14:sldId id="314"/>
            <p14:sldId id="298"/>
            <p14:sldId id="313"/>
            <p14:sldId id="303"/>
            <p14:sldId id="309"/>
            <p14:sldId id="310"/>
            <p14:sldId id="312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B6EE707-4EDA-6BC3-AE72-F4057D9DB766}" name="Paul Naphtali" initials="PN" userId="S::naphtap@GenoWrite.onmicrosoft.com::e86c1098-2ccf-4c0e-9338-c69bdd74159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13" autoAdjust="0"/>
    <p:restoredTop sz="94706" autoAdjust="0"/>
  </p:normalViewPr>
  <p:slideViewPr>
    <p:cSldViewPr snapToGrid="0">
      <p:cViewPr varScale="1">
        <p:scale>
          <a:sx n="74" d="100"/>
          <a:sy n="74" d="100"/>
        </p:scale>
        <p:origin x="84" y="157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1C14E8-3EA2-41D0-B3CD-EF861E966C13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2C6FA421-99C7-42B8-9B97-BFFF5FE5E8A9}">
      <dgm:prSet phldrT="[Text]" phldr="0"/>
      <dgm:spPr/>
      <dgm:t>
        <a:bodyPr/>
        <a:lstStyle/>
        <a:p>
          <a:r>
            <a:rPr lang="en-CA" dirty="0" err="1"/>
            <a:t>Prediscovery</a:t>
          </a:r>
          <a:endParaRPr lang="en-CA" dirty="0"/>
        </a:p>
      </dgm:t>
    </dgm:pt>
    <dgm:pt modelId="{C114301E-542C-472E-A0B9-DA72ABB95E4E}" type="parTrans" cxnId="{A4C39E21-33AC-4CA8-A82A-23F84B857570}">
      <dgm:prSet/>
      <dgm:spPr/>
      <dgm:t>
        <a:bodyPr/>
        <a:lstStyle/>
        <a:p>
          <a:endParaRPr lang="en-CA"/>
        </a:p>
      </dgm:t>
    </dgm:pt>
    <dgm:pt modelId="{59221D1A-9772-4313-9CB9-13E11E1FB0B4}" type="sibTrans" cxnId="{A4C39E21-33AC-4CA8-A82A-23F84B857570}">
      <dgm:prSet/>
      <dgm:spPr/>
      <dgm:t>
        <a:bodyPr/>
        <a:lstStyle/>
        <a:p>
          <a:endParaRPr lang="en-CA"/>
        </a:p>
      </dgm:t>
    </dgm:pt>
    <dgm:pt modelId="{7C98356C-953B-42FE-AA9F-4A1D606C67E5}">
      <dgm:prSet phldrT="[Text]" phldr="0"/>
      <dgm:spPr/>
      <dgm:t>
        <a:bodyPr/>
        <a:lstStyle/>
        <a:p>
          <a:r>
            <a:rPr lang="en-CA" dirty="0"/>
            <a:t>Due diligence and validation</a:t>
          </a:r>
        </a:p>
      </dgm:t>
    </dgm:pt>
    <dgm:pt modelId="{3259191B-F27D-4E1D-A4C2-76872E344792}" type="parTrans" cxnId="{5567DA86-B5B8-458E-ABBC-31E834589498}">
      <dgm:prSet/>
      <dgm:spPr/>
      <dgm:t>
        <a:bodyPr/>
        <a:lstStyle/>
        <a:p>
          <a:endParaRPr lang="en-CA"/>
        </a:p>
      </dgm:t>
    </dgm:pt>
    <dgm:pt modelId="{7076A01B-0F3E-46DC-A542-BEC6A378A65F}" type="sibTrans" cxnId="{5567DA86-B5B8-458E-ABBC-31E834589498}">
      <dgm:prSet/>
      <dgm:spPr/>
      <dgm:t>
        <a:bodyPr/>
        <a:lstStyle/>
        <a:p>
          <a:endParaRPr lang="en-CA"/>
        </a:p>
      </dgm:t>
    </dgm:pt>
    <dgm:pt modelId="{61F97DB0-42EC-4E0A-AE20-68F8748C934A}">
      <dgm:prSet phldrT="[Text]" phldr="0"/>
      <dgm:spPr/>
      <dgm:t>
        <a:bodyPr/>
        <a:lstStyle/>
        <a:p>
          <a:r>
            <a:rPr lang="en-CA" dirty="0"/>
            <a:t>Initiate clinical trials</a:t>
          </a:r>
        </a:p>
      </dgm:t>
    </dgm:pt>
    <dgm:pt modelId="{654E95B4-84FA-4613-8D67-BC835ACFAE01}" type="parTrans" cxnId="{E53F785E-EC97-41E9-B572-985030B14B24}">
      <dgm:prSet/>
      <dgm:spPr/>
      <dgm:t>
        <a:bodyPr/>
        <a:lstStyle/>
        <a:p>
          <a:endParaRPr lang="en-CA"/>
        </a:p>
      </dgm:t>
    </dgm:pt>
    <dgm:pt modelId="{E7D83DF2-7E79-40E7-93C4-22057EAB0784}" type="sibTrans" cxnId="{E53F785E-EC97-41E9-B572-985030B14B24}">
      <dgm:prSet/>
      <dgm:spPr/>
      <dgm:t>
        <a:bodyPr/>
        <a:lstStyle/>
        <a:p>
          <a:endParaRPr lang="en-CA"/>
        </a:p>
      </dgm:t>
    </dgm:pt>
    <dgm:pt modelId="{262BAE3C-57F0-428C-B9BB-FCB85336998C}" type="pres">
      <dgm:prSet presAssocID="{281C14E8-3EA2-41D0-B3CD-EF861E966C13}" presName="Name0" presStyleCnt="0">
        <dgm:presLayoutVars>
          <dgm:dir/>
          <dgm:resizeHandles val="exact"/>
        </dgm:presLayoutVars>
      </dgm:prSet>
      <dgm:spPr/>
    </dgm:pt>
    <dgm:pt modelId="{8E8ABBE1-E484-4A75-B120-F2CA3FAB7864}" type="pres">
      <dgm:prSet presAssocID="{281C14E8-3EA2-41D0-B3CD-EF861E966C13}" presName="arrow" presStyleLbl="bgShp" presStyleIdx="0" presStyleCnt="1"/>
      <dgm:spPr/>
    </dgm:pt>
    <dgm:pt modelId="{4724C750-3A4C-43A5-88B2-49B2DB11FF76}" type="pres">
      <dgm:prSet presAssocID="{281C14E8-3EA2-41D0-B3CD-EF861E966C13}" presName="points" presStyleCnt="0"/>
      <dgm:spPr/>
    </dgm:pt>
    <dgm:pt modelId="{EC540896-1268-46D8-8D62-EEB108CE70F0}" type="pres">
      <dgm:prSet presAssocID="{2C6FA421-99C7-42B8-9B97-BFFF5FE5E8A9}" presName="compositeA" presStyleCnt="0"/>
      <dgm:spPr/>
    </dgm:pt>
    <dgm:pt modelId="{686728A2-C143-4006-9DC0-7859D67EBBFF}" type="pres">
      <dgm:prSet presAssocID="{2C6FA421-99C7-42B8-9B97-BFFF5FE5E8A9}" presName="textA" presStyleLbl="revTx" presStyleIdx="0" presStyleCnt="3">
        <dgm:presLayoutVars>
          <dgm:bulletEnabled val="1"/>
        </dgm:presLayoutVars>
      </dgm:prSet>
      <dgm:spPr/>
    </dgm:pt>
    <dgm:pt modelId="{EF93C756-A374-4B68-8E6E-4A0F87D94AD0}" type="pres">
      <dgm:prSet presAssocID="{2C6FA421-99C7-42B8-9B97-BFFF5FE5E8A9}" presName="circleA" presStyleLbl="node1" presStyleIdx="0" presStyleCnt="3"/>
      <dgm:spPr/>
    </dgm:pt>
    <dgm:pt modelId="{A8F1C28E-0628-4F81-BE82-B7348AE79EA8}" type="pres">
      <dgm:prSet presAssocID="{2C6FA421-99C7-42B8-9B97-BFFF5FE5E8A9}" presName="spaceA" presStyleCnt="0"/>
      <dgm:spPr/>
    </dgm:pt>
    <dgm:pt modelId="{0FBBFAFB-7960-41F8-9C69-E1D2BF2DFB01}" type="pres">
      <dgm:prSet presAssocID="{59221D1A-9772-4313-9CB9-13E11E1FB0B4}" presName="space" presStyleCnt="0"/>
      <dgm:spPr/>
    </dgm:pt>
    <dgm:pt modelId="{654FD371-AD19-4EA0-9B36-99415026F82F}" type="pres">
      <dgm:prSet presAssocID="{7C98356C-953B-42FE-AA9F-4A1D606C67E5}" presName="compositeB" presStyleCnt="0"/>
      <dgm:spPr/>
    </dgm:pt>
    <dgm:pt modelId="{987CC9CA-D33E-4954-BA26-C7DB2FD81451}" type="pres">
      <dgm:prSet presAssocID="{7C98356C-953B-42FE-AA9F-4A1D606C67E5}" presName="textB" presStyleLbl="revTx" presStyleIdx="1" presStyleCnt="3">
        <dgm:presLayoutVars>
          <dgm:bulletEnabled val="1"/>
        </dgm:presLayoutVars>
      </dgm:prSet>
      <dgm:spPr/>
    </dgm:pt>
    <dgm:pt modelId="{2CFC3073-CFC0-40A1-8BAA-98F5D31890D1}" type="pres">
      <dgm:prSet presAssocID="{7C98356C-953B-42FE-AA9F-4A1D606C67E5}" presName="circleB" presStyleLbl="node1" presStyleIdx="1" presStyleCnt="3"/>
      <dgm:spPr/>
    </dgm:pt>
    <dgm:pt modelId="{D627D735-44A4-45F2-AD2A-5267613A0DBB}" type="pres">
      <dgm:prSet presAssocID="{7C98356C-953B-42FE-AA9F-4A1D606C67E5}" presName="spaceB" presStyleCnt="0"/>
      <dgm:spPr/>
    </dgm:pt>
    <dgm:pt modelId="{CE33DC43-2203-4CAA-B249-757889FFB3EB}" type="pres">
      <dgm:prSet presAssocID="{7076A01B-0F3E-46DC-A542-BEC6A378A65F}" presName="space" presStyleCnt="0"/>
      <dgm:spPr/>
    </dgm:pt>
    <dgm:pt modelId="{B2100E5E-CCA5-4FD8-A3A8-DA47431CDD7A}" type="pres">
      <dgm:prSet presAssocID="{61F97DB0-42EC-4E0A-AE20-68F8748C934A}" presName="compositeA" presStyleCnt="0"/>
      <dgm:spPr/>
    </dgm:pt>
    <dgm:pt modelId="{1F4E3BE6-FBA6-475E-A9A8-E4BBAD12BDD3}" type="pres">
      <dgm:prSet presAssocID="{61F97DB0-42EC-4E0A-AE20-68F8748C934A}" presName="textA" presStyleLbl="revTx" presStyleIdx="2" presStyleCnt="3" custScaleX="178591">
        <dgm:presLayoutVars>
          <dgm:bulletEnabled val="1"/>
        </dgm:presLayoutVars>
      </dgm:prSet>
      <dgm:spPr/>
    </dgm:pt>
    <dgm:pt modelId="{802AC3FA-D229-489F-A9E3-4418E8157AFD}" type="pres">
      <dgm:prSet presAssocID="{61F97DB0-42EC-4E0A-AE20-68F8748C934A}" presName="circleA" presStyleLbl="node1" presStyleIdx="2" presStyleCnt="3"/>
      <dgm:spPr/>
    </dgm:pt>
    <dgm:pt modelId="{9FEBD2CC-180E-497C-9D3C-EF532BA569A8}" type="pres">
      <dgm:prSet presAssocID="{61F97DB0-42EC-4E0A-AE20-68F8748C934A}" presName="spaceA" presStyleCnt="0"/>
      <dgm:spPr/>
    </dgm:pt>
  </dgm:ptLst>
  <dgm:cxnLst>
    <dgm:cxn modelId="{A4C39E21-33AC-4CA8-A82A-23F84B857570}" srcId="{281C14E8-3EA2-41D0-B3CD-EF861E966C13}" destId="{2C6FA421-99C7-42B8-9B97-BFFF5FE5E8A9}" srcOrd="0" destOrd="0" parTransId="{C114301E-542C-472E-A0B9-DA72ABB95E4E}" sibTransId="{59221D1A-9772-4313-9CB9-13E11E1FB0B4}"/>
    <dgm:cxn modelId="{E53F785E-EC97-41E9-B572-985030B14B24}" srcId="{281C14E8-3EA2-41D0-B3CD-EF861E966C13}" destId="{61F97DB0-42EC-4E0A-AE20-68F8748C934A}" srcOrd="2" destOrd="0" parTransId="{654E95B4-84FA-4613-8D67-BC835ACFAE01}" sibTransId="{E7D83DF2-7E79-40E7-93C4-22057EAB0784}"/>
    <dgm:cxn modelId="{803ECE85-CCB3-4189-A1BB-F8BD89269799}" type="presOf" srcId="{281C14E8-3EA2-41D0-B3CD-EF861E966C13}" destId="{262BAE3C-57F0-428C-B9BB-FCB85336998C}" srcOrd="0" destOrd="0" presId="urn:microsoft.com/office/officeart/2005/8/layout/hProcess11"/>
    <dgm:cxn modelId="{5567DA86-B5B8-458E-ABBC-31E834589498}" srcId="{281C14E8-3EA2-41D0-B3CD-EF861E966C13}" destId="{7C98356C-953B-42FE-AA9F-4A1D606C67E5}" srcOrd="1" destOrd="0" parTransId="{3259191B-F27D-4E1D-A4C2-76872E344792}" sibTransId="{7076A01B-0F3E-46DC-A542-BEC6A378A65F}"/>
    <dgm:cxn modelId="{A49DBA8A-7743-4CC5-BC64-3F126ECAD2DB}" type="presOf" srcId="{2C6FA421-99C7-42B8-9B97-BFFF5FE5E8A9}" destId="{686728A2-C143-4006-9DC0-7859D67EBBFF}" srcOrd="0" destOrd="0" presId="urn:microsoft.com/office/officeart/2005/8/layout/hProcess11"/>
    <dgm:cxn modelId="{35D667E4-0E21-4EBC-8F15-17C47BA2624A}" type="presOf" srcId="{7C98356C-953B-42FE-AA9F-4A1D606C67E5}" destId="{987CC9CA-D33E-4954-BA26-C7DB2FD81451}" srcOrd="0" destOrd="0" presId="urn:microsoft.com/office/officeart/2005/8/layout/hProcess11"/>
    <dgm:cxn modelId="{EE369EF3-D450-498F-AC49-7AF821DBE31F}" type="presOf" srcId="{61F97DB0-42EC-4E0A-AE20-68F8748C934A}" destId="{1F4E3BE6-FBA6-475E-A9A8-E4BBAD12BDD3}" srcOrd="0" destOrd="0" presId="urn:microsoft.com/office/officeart/2005/8/layout/hProcess11"/>
    <dgm:cxn modelId="{504CDD75-8AEB-4B77-BF2A-6FEDD783D33E}" type="presParOf" srcId="{262BAE3C-57F0-428C-B9BB-FCB85336998C}" destId="{8E8ABBE1-E484-4A75-B120-F2CA3FAB7864}" srcOrd="0" destOrd="0" presId="urn:microsoft.com/office/officeart/2005/8/layout/hProcess11"/>
    <dgm:cxn modelId="{DF596007-056D-4C0C-BD68-DB6EE51689D7}" type="presParOf" srcId="{262BAE3C-57F0-428C-B9BB-FCB85336998C}" destId="{4724C750-3A4C-43A5-88B2-49B2DB11FF76}" srcOrd="1" destOrd="0" presId="urn:microsoft.com/office/officeart/2005/8/layout/hProcess11"/>
    <dgm:cxn modelId="{FA846DB6-39AA-4A7A-9273-79AB75471577}" type="presParOf" srcId="{4724C750-3A4C-43A5-88B2-49B2DB11FF76}" destId="{EC540896-1268-46D8-8D62-EEB108CE70F0}" srcOrd="0" destOrd="0" presId="urn:microsoft.com/office/officeart/2005/8/layout/hProcess11"/>
    <dgm:cxn modelId="{FC4E5230-78E6-40A7-9FCB-437CD3A83567}" type="presParOf" srcId="{EC540896-1268-46D8-8D62-EEB108CE70F0}" destId="{686728A2-C143-4006-9DC0-7859D67EBBFF}" srcOrd="0" destOrd="0" presId="urn:microsoft.com/office/officeart/2005/8/layout/hProcess11"/>
    <dgm:cxn modelId="{845C3A33-DA18-44E1-998F-E5AB956FED2D}" type="presParOf" srcId="{EC540896-1268-46D8-8D62-EEB108CE70F0}" destId="{EF93C756-A374-4B68-8E6E-4A0F87D94AD0}" srcOrd="1" destOrd="0" presId="urn:microsoft.com/office/officeart/2005/8/layout/hProcess11"/>
    <dgm:cxn modelId="{40353344-0864-410F-990D-F51592DA23A2}" type="presParOf" srcId="{EC540896-1268-46D8-8D62-EEB108CE70F0}" destId="{A8F1C28E-0628-4F81-BE82-B7348AE79EA8}" srcOrd="2" destOrd="0" presId="urn:microsoft.com/office/officeart/2005/8/layout/hProcess11"/>
    <dgm:cxn modelId="{A92DB29D-2A05-4181-8F82-21B128B3C52D}" type="presParOf" srcId="{4724C750-3A4C-43A5-88B2-49B2DB11FF76}" destId="{0FBBFAFB-7960-41F8-9C69-E1D2BF2DFB01}" srcOrd="1" destOrd="0" presId="urn:microsoft.com/office/officeart/2005/8/layout/hProcess11"/>
    <dgm:cxn modelId="{D6E2A89E-409C-4A1B-A86C-21D6D388DA36}" type="presParOf" srcId="{4724C750-3A4C-43A5-88B2-49B2DB11FF76}" destId="{654FD371-AD19-4EA0-9B36-99415026F82F}" srcOrd="2" destOrd="0" presId="urn:microsoft.com/office/officeart/2005/8/layout/hProcess11"/>
    <dgm:cxn modelId="{AF29BF1D-EF67-4C7A-B39C-E8A1C27451D9}" type="presParOf" srcId="{654FD371-AD19-4EA0-9B36-99415026F82F}" destId="{987CC9CA-D33E-4954-BA26-C7DB2FD81451}" srcOrd="0" destOrd="0" presId="urn:microsoft.com/office/officeart/2005/8/layout/hProcess11"/>
    <dgm:cxn modelId="{3BBAFC2D-CC51-431A-AD21-B878336F96A1}" type="presParOf" srcId="{654FD371-AD19-4EA0-9B36-99415026F82F}" destId="{2CFC3073-CFC0-40A1-8BAA-98F5D31890D1}" srcOrd="1" destOrd="0" presId="urn:microsoft.com/office/officeart/2005/8/layout/hProcess11"/>
    <dgm:cxn modelId="{A7A99289-87DD-4F03-A0DD-61B0014BCE86}" type="presParOf" srcId="{654FD371-AD19-4EA0-9B36-99415026F82F}" destId="{D627D735-44A4-45F2-AD2A-5267613A0DBB}" srcOrd="2" destOrd="0" presId="urn:microsoft.com/office/officeart/2005/8/layout/hProcess11"/>
    <dgm:cxn modelId="{D713B597-05F7-4AB3-A0AB-7C353479ECDD}" type="presParOf" srcId="{4724C750-3A4C-43A5-88B2-49B2DB11FF76}" destId="{CE33DC43-2203-4CAA-B249-757889FFB3EB}" srcOrd="3" destOrd="0" presId="urn:microsoft.com/office/officeart/2005/8/layout/hProcess11"/>
    <dgm:cxn modelId="{3E5399D5-F2FE-4C77-946C-60737F5A1EE3}" type="presParOf" srcId="{4724C750-3A4C-43A5-88B2-49B2DB11FF76}" destId="{B2100E5E-CCA5-4FD8-A3A8-DA47431CDD7A}" srcOrd="4" destOrd="0" presId="urn:microsoft.com/office/officeart/2005/8/layout/hProcess11"/>
    <dgm:cxn modelId="{440183E7-7A63-4E27-9545-42D9FC4BC877}" type="presParOf" srcId="{B2100E5E-CCA5-4FD8-A3A8-DA47431CDD7A}" destId="{1F4E3BE6-FBA6-475E-A9A8-E4BBAD12BDD3}" srcOrd="0" destOrd="0" presId="urn:microsoft.com/office/officeart/2005/8/layout/hProcess11"/>
    <dgm:cxn modelId="{D09864BD-1174-4A8C-91C1-14E4BF7044E4}" type="presParOf" srcId="{B2100E5E-CCA5-4FD8-A3A8-DA47431CDD7A}" destId="{802AC3FA-D229-489F-A9E3-4418E8157AFD}" srcOrd="1" destOrd="0" presId="urn:microsoft.com/office/officeart/2005/8/layout/hProcess11"/>
    <dgm:cxn modelId="{298CE18C-E251-46F2-BF96-95457D80372B}" type="presParOf" srcId="{B2100E5E-CCA5-4FD8-A3A8-DA47431CDD7A}" destId="{9FEBD2CC-180E-497C-9D3C-EF532BA569A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ABBE1-E484-4A75-B120-F2CA3FAB7864}">
      <dsp:nvSpPr>
        <dsp:cNvPr id="0" name=""/>
        <dsp:cNvSpPr/>
      </dsp:nvSpPr>
      <dsp:spPr>
        <a:xfrm>
          <a:off x="0" y="956360"/>
          <a:ext cx="8674100" cy="127514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6728A2-C143-4006-9DC0-7859D67EBBFF}">
      <dsp:nvSpPr>
        <dsp:cNvPr id="0" name=""/>
        <dsp:cNvSpPr/>
      </dsp:nvSpPr>
      <dsp:spPr>
        <a:xfrm>
          <a:off x="239" y="0"/>
          <a:ext cx="2008850" cy="1275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 dirty="0" err="1"/>
            <a:t>Prediscovery</a:t>
          </a:r>
          <a:endParaRPr lang="en-CA" sz="2100" kern="1200" dirty="0"/>
        </a:p>
      </dsp:txBody>
      <dsp:txXfrm>
        <a:off x="239" y="0"/>
        <a:ext cx="2008850" cy="1275146"/>
      </dsp:txXfrm>
    </dsp:sp>
    <dsp:sp modelId="{EF93C756-A374-4B68-8E6E-4A0F87D94AD0}">
      <dsp:nvSpPr>
        <dsp:cNvPr id="0" name=""/>
        <dsp:cNvSpPr/>
      </dsp:nvSpPr>
      <dsp:spPr>
        <a:xfrm>
          <a:off x="845270" y="1434540"/>
          <a:ext cx="318786" cy="3187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7CC9CA-D33E-4954-BA26-C7DB2FD81451}">
      <dsp:nvSpPr>
        <dsp:cNvPr id="0" name=""/>
        <dsp:cNvSpPr/>
      </dsp:nvSpPr>
      <dsp:spPr>
        <a:xfrm>
          <a:off x="2109531" y="1912720"/>
          <a:ext cx="2008850" cy="1275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 dirty="0"/>
            <a:t>Due diligence and validation</a:t>
          </a:r>
        </a:p>
      </dsp:txBody>
      <dsp:txXfrm>
        <a:off x="2109531" y="1912720"/>
        <a:ext cx="2008850" cy="1275146"/>
      </dsp:txXfrm>
    </dsp:sp>
    <dsp:sp modelId="{2CFC3073-CFC0-40A1-8BAA-98F5D31890D1}">
      <dsp:nvSpPr>
        <dsp:cNvPr id="0" name=""/>
        <dsp:cNvSpPr/>
      </dsp:nvSpPr>
      <dsp:spPr>
        <a:xfrm>
          <a:off x="2954563" y="1434540"/>
          <a:ext cx="318786" cy="3187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E3BE6-FBA6-475E-A9A8-E4BBAD12BDD3}">
      <dsp:nvSpPr>
        <dsp:cNvPr id="0" name=""/>
        <dsp:cNvSpPr/>
      </dsp:nvSpPr>
      <dsp:spPr>
        <a:xfrm>
          <a:off x="4218824" y="0"/>
          <a:ext cx="3587626" cy="1275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 dirty="0"/>
            <a:t>Initiate clinical trials</a:t>
          </a:r>
        </a:p>
      </dsp:txBody>
      <dsp:txXfrm>
        <a:off x="4218824" y="0"/>
        <a:ext cx="3587626" cy="1275146"/>
      </dsp:txXfrm>
    </dsp:sp>
    <dsp:sp modelId="{802AC3FA-D229-489F-A9E3-4418E8157AFD}">
      <dsp:nvSpPr>
        <dsp:cNvPr id="0" name=""/>
        <dsp:cNvSpPr/>
      </dsp:nvSpPr>
      <dsp:spPr>
        <a:xfrm>
          <a:off x="5853244" y="1434540"/>
          <a:ext cx="318786" cy="3187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69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37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3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en-US" smtClean="0"/>
              <a:t>1/12/2026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en-US" smtClean="0"/>
              <a:t>1/12/2026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t>1/12/2026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en-US" smtClean="0"/>
              <a:t>1/12/2026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en-US" smtClean="0"/>
              <a:t>1/12/2026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t>1/12/2026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t>1/12/2026</a:t>
            </a:fld>
            <a:endParaRPr lang="en-US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BAF629-ECA2-4CF3-B790-9D9BDED98269}" type="datetime1">
              <a:rPr lang="en-US" smtClean="0"/>
              <a:pPr/>
              <a:t>1/12/2026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B51B2453-8663-4C69-AF73-9FD7B1DEC5D0}" type="datetime1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picture containing font, graphics, screenshot, text&#10;&#10;Description automatically generated">
            <a:extLst>
              <a:ext uri="{FF2B5EF4-FFF2-40B4-BE49-F238E27FC236}">
                <a16:creationId xmlns:a16="http://schemas.microsoft.com/office/drawing/2014/main" id="{D08F3D4B-EB9A-3AE2-8F60-2F7F9071812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265425" y="6209755"/>
            <a:ext cx="2329950" cy="56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estpitchdeck.com/cyclica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estpitchdeck.com/healx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bestpitchdeck.com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0F1205-EDAF-BD17-B1BA-2B56054BEC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Creating a Strong Biotech Pitch Deck</a:t>
            </a:r>
            <a:endParaRPr lang="en-CA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5765ED1-1DEA-D324-FCF6-64DB62DDDD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732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DE307-4B38-447C-BCCA-716552604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Failing to communicate your business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5ACA8-34E8-E9B4-14F9-E54053566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100" y="1955801"/>
            <a:ext cx="5270500" cy="3809999"/>
          </a:xfrm>
        </p:spPr>
        <p:txBody>
          <a:bodyPr>
            <a:normAutofit lnSpcReduction="10000"/>
          </a:bodyPr>
          <a:lstStyle/>
          <a:p>
            <a:r>
              <a:rPr lang="en-CA" dirty="0"/>
              <a:t>VCs review hundreds of decks each week alongside their many commitments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More important than keeping your slide deck short, your slide deck must grab attention immediately with its solution and financial potential</a:t>
            </a:r>
          </a:p>
          <a:p>
            <a:endParaRPr lang="en-CA" dirty="0"/>
          </a:p>
          <a:p>
            <a:r>
              <a:rPr lang="en-CA" b="1" i="1" dirty="0"/>
              <a:t>What you must do: </a:t>
            </a:r>
            <a:r>
              <a:rPr lang="en-CA" b="1" dirty="0"/>
              <a:t>Clearly articulate the problem, your solution, and your solution’s novelty throughout your deck</a:t>
            </a:r>
            <a:endParaRPr lang="en-CA" b="1" i="1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43950491-4B25-3612-BAB2-897CC3751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291517"/>
            <a:ext cx="3059970" cy="313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26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CFED9-6EAD-9BA7-EDB2-6A06D91EE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Too much jargon!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7AC6E-8404-DF53-69A2-F42A19645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55801"/>
            <a:ext cx="5702300" cy="3809999"/>
          </a:xfrm>
        </p:spPr>
        <p:txBody>
          <a:bodyPr>
            <a:normAutofit/>
          </a:bodyPr>
          <a:lstStyle/>
          <a:p>
            <a:r>
              <a:rPr lang="en-CA" b="1" dirty="0"/>
              <a:t>Jargon:</a:t>
            </a:r>
            <a:r>
              <a:rPr lang="en-CA" dirty="0"/>
              <a:t> specialized terms that require more explanation to non-experts</a:t>
            </a:r>
          </a:p>
          <a:p>
            <a:r>
              <a:rPr lang="en-CA" dirty="0"/>
              <a:t>Too much jargon and audiences may struggle to picture how your technology does what it’s supposed to do</a:t>
            </a:r>
            <a:endParaRPr lang="en-CA" b="1" i="1" dirty="0"/>
          </a:p>
          <a:p>
            <a:r>
              <a:rPr lang="en-CA" b="1" i="1" dirty="0"/>
              <a:t>What you must do</a:t>
            </a:r>
            <a:r>
              <a:rPr lang="en-CA" b="1" dirty="0"/>
              <a:t>: </a:t>
            </a:r>
            <a:r>
              <a:rPr lang="en-CA" dirty="0"/>
              <a:t>relate your technology in business terms and explain jargon</a:t>
            </a:r>
            <a:endParaRPr lang="en-CA" b="1" i="1" dirty="0"/>
          </a:p>
          <a:p>
            <a:r>
              <a:rPr lang="en-CA" b="1" dirty="0"/>
              <a:t>NOTE: </a:t>
            </a:r>
            <a:r>
              <a:rPr lang="en-CA" dirty="0"/>
              <a:t>Jargon itself is not a bad thing if you believe your investors can understand it and if you can explain it without rushing</a:t>
            </a:r>
          </a:p>
        </p:txBody>
      </p:sp>
      <p:pic>
        <p:nvPicPr>
          <p:cNvPr id="2050" name="Picture 2" descr="Word Cloud with 28 words – gibberish | WordCloud.app">
            <a:extLst>
              <a:ext uri="{FF2B5EF4-FFF2-40B4-BE49-F238E27FC236}">
                <a16:creationId xmlns:a16="http://schemas.microsoft.com/office/drawing/2014/main" id="{FB870467-70F2-EB57-AE29-5844C7886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814146"/>
            <a:ext cx="4093308" cy="409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41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CA1B4-030C-E4FD-85FC-3426DFC4A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 poorly designed presentation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8FA0F8-893D-CD3A-43BC-C23B5CB75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734894"/>
            <a:ext cx="6028375" cy="33882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FA8A09-C88C-E646-D6AB-134157660B78}"/>
              </a:ext>
            </a:extLst>
          </p:cNvPr>
          <p:cNvSpPr txBox="1"/>
          <p:nvPr/>
        </p:nvSpPr>
        <p:spPr>
          <a:xfrm>
            <a:off x="7035800" y="1997838"/>
            <a:ext cx="4457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Most slides contain too much text and too few images, like this 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This slide says nothing about why websites now don’t look good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The text is too small</a:t>
            </a:r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/>
              <a:t>What you must do: </a:t>
            </a:r>
            <a:r>
              <a:rPr lang="en-CA" dirty="0"/>
              <a:t>ensure that investors can understand each slide with a quick glance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Make sure your slides are easy to read</a:t>
            </a:r>
          </a:p>
        </p:txBody>
      </p:sp>
    </p:spTree>
    <p:extLst>
      <p:ext uri="{BB962C8B-B14F-4D97-AF65-F5344CB8AC3E}">
        <p14:creationId xmlns:p14="http://schemas.microsoft.com/office/powerpoint/2010/main" val="412346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7E95C-1091-2351-B953-8A8B393EC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Not practicing your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C3B06-235F-0FCA-D04B-D67CA5789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1"/>
            <a:ext cx="5194300" cy="3809999"/>
          </a:xfrm>
        </p:spPr>
        <p:txBody>
          <a:bodyPr>
            <a:normAutofit/>
          </a:bodyPr>
          <a:lstStyle/>
          <a:p>
            <a:r>
              <a:rPr lang="en-CA" dirty="0"/>
              <a:t>An unclear message is one of the biggest points of failure for any startup, and </a:t>
            </a:r>
            <a:r>
              <a:rPr lang="en-CA" b="1" dirty="0"/>
              <a:t>you have a limited time to present.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Entering a pitch unprepared will not help you articulate your thoughts clearly</a:t>
            </a:r>
          </a:p>
          <a:p>
            <a:pPr marL="0" indent="0">
              <a:buNone/>
            </a:pPr>
            <a:endParaRPr lang="en-CA" b="1" i="1" dirty="0"/>
          </a:p>
          <a:p>
            <a:r>
              <a:rPr lang="en-CA" b="1" i="1" dirty="0"/>
              <a:t>What you must do:</a:t>
            </a:r>
            <a:r>
              <a:rPr lang="en-CA" dirty="0"/>
              <a:t> determine ahead of time your key message and practice your presentation thoroughly</a:t>
            </a:r>
            <a:endParaRPr lang="en-CA" b="1" i="1" dirty="0"/>
          </a:p>
        </p:txBody>
      </p:sp>
      <p:pic>
        <p:nvPicPr>
          <p:cNvPr id="1026" name="Picture 2" descr="Public Speaker Royalty-free Stock Vector Images and Clip Art">
            <a:extLst>
              <a:ext uri="{FF2B5EF4-FFF2-40B4-BE49-F238E27FC236}">
                <a16:creationId xmlns:a16="http://schemas.microsoft.com/office/drawing/2014/main" id="{E4B36164-3E4A-0C6D-B53B-3ACB3BC15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1981201"/>
            <a:ext cx="3809999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00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30587B-7CDD-D343-8004-96ED560F9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template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E297FB-E994-88E4-1698-C6EF9AAC60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 components of a strong pitch deck</a:t>
            </a:r>
          </a:p>
        </p:txBody>
      </p:sp>
    </p:spTree>
    <p:extLst>
      <p:ext uri="{BB962C8B-B14F-4D97-AF65-F5344CB8AC3E}">
        <p14:creationId xmlns:p14="http://schemas.microsoft.com/office/powerpoint/2010/main" val="213187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1182E8-C251-94D7-8D1B-F2F5DF85A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problem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452527-15B0-EB55-B7EF-0FF0EBC14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2019141"/>
            <a:ext cx="4800599" cy="2819719"/>
          </a:xfrm>
        </p:spPr>
        <p:txBody>
          <a:bodyPr>
            <a:normAutofit/>
          </a:bodyPr>
          <a:lstStyle/>
          <a:p>
            <a:r>
              <a:rPr lang="en-CA" sz="2400" dirty="0"/>
              <a:t>If you want to explain your problem, consider:</a:t>
            </a:r>
          </a:p>
          <a:p>
            <a:pPr lvl="1"/>
            <a:r>
              <a:rPr lang="en-CA" sz="2000" dirty="0"/>
              <a:t>What are people across the life sciences or biomedicine struggling with?</a:t>
            </a:r>
          </a:p>
          <a:p>
            <a:pPr lvl="1"/>
            <a:r>
              <a:rPr lang="en-CA" sz="2000" dirty="0"/>
              <a:t>How will not solving this problem affect their bottom line or their ability to provide timely, effective care?</a:t>
            </a:r>
          </a:p>
        </p:txBody>
      </p:sp>
      <p:pic>
        <p:nvPicPr>
          <p:cNvPr id="3076" name="Picture 4" descr="Problem - Free of Charge Creative Commons Chalkboard image">
            <a:extLst>
              <a:ext uri="{FF2B5EF4-FFF2-40B4-BE49-F238E27FC236}">
                <a16:creationId xmlns:a16="http://schemas.microsoft.com/office/drawing/2014/main" id="{225CDFD7-217B-C7C9-C070-4D27CCDD8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19141"/>
            <a:ext cx="4288321" cy="281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32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48499-82D1-F98D-B231-627C3B00B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Your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C585E-FD2C-1394-1D79-F43D0B4DF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4038599"/>
            <a:ext cx="9601200" cy="1992549"/>
          </a:xfrm>
        </p:spPr>
        <p:txBody>
          <a:bodyPr>
            <a:normAutofit fontScale="92500" lnSpcReduction="20000"/>
          </a:bodyPr>
          <a:lstStyle/>
          <a:p>
            <a:r>
              <a:rPr lang="en-CA" sz="1600" dirty="0"/>
              <a:t>How will your solution address the problem directly?</a:t>
            </a:r>
          </a:p>
          <a:p>
            <a:pPr marL="0" indent="0">
              <a:buNone/>
            </a:pPr>
            <a:endParaRPr lang="en-CA" sz="1600" dirty="0"/>
          </a:p>
          <a:p>
            <a:r>
              <a:rPr lang="en-CA" sz="1600" dirty="0"/>
              <a:t>Take this opportunity to hook your investors in. Relate your solution to improved efficiencies in workflows, costs, and health outcomes</a:t>
            </a:r>
          </a:p>
          <a:p>
            <a:pPr marL="0" indent="0">
              <a:buNone/>
            </a:pPr>
            <a:endParaRPr lang="en-CA" sz="1600" dirty="0"/>
          </a:p>
          <a:p>
            <a:r>
              <a:rPr lang="en-CA" sz="1600" dirty="0"/>
              <a:t>Be sure to back up your claims with empirical data</a:t>
            </a:r>
          </a:p>
        </p:txBody>
      </p:sp>
      <p:pic>
        <p:nvPicPr>
          <p:cNvPr id="2050" name="Picture 2" descr="Free illustration: Board, Font, Problem, Solution - Free Image on Pixabay -  1521348">
            <a:extLst>
              <a:ext uri="{FF2B5EF4-FFF2-40B4-BE49-F238E27FC236}">
                <a16:creationId xmlns:a16="http://schemas.microsoft.com/office/drawing/2014/main" id="{69CA66BB-13C4-BDCA-8B1F-AC9E3123C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233" y="1646238"/>
            <a:ext cx="4625534" cy="205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92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01A58-0A70-9B5F-6043-76BE35D17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it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A3241-F65A-994F-329E-113486E9D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1"/>
            <a:ext cx="5791201" cy="3809999"/>
          </a:xfrm>
        </p:spPr>
        <p:txBody>
          <a:bodyPr>
            <a:normAutofit lnSpcReduction="10000"/>
          </a:bodyPr>
          <a:lstStyle/>
          <a:p>
            <a:r>
              <a:rPr lang="en-CA" dirty="0"/>
              <a:t>You’ve been waiting a while to talk about the science, but now is your chance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Use jargon if you know your audience understands it</a:t>
            </a:r>
          </a:p>
          <a:p>
            <a:pPr lvl="1"/>
            <a:r>
              <a:rPr lang="en-CA" dirty="0"/>
              <a:t>E.g. Pharmacokinetics, toxicity, translation to humans from animal models, etc. for therapeutic candidates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Always link your research back to the solution and market outcomes</a:t>
            </a:r>
          </a:p>
        </p:txBody>
      </p:sp>
      <p:pic>
        <p:nvPicPr>
          <p:cNvPr id="1026" name="Picture 2" descr="Science testtube | Free SVG">
            <a:extLst>
              <a:ext uri="{FF2B5EF4-FFF2-40B4-BE49-F238E27FC236}">
                <a16:creationId xmlns:a16="http://schemas.microsoft.com/office/drawing/2014/main" id="{7C91C152-FF6E-F159-83FB-6C7E58AD4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1981201"/>
            <a:ext cx="3809999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34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E8464-BEB0-7F1E-2B64-D6E22A47A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1"/>
            <a:ext cx="4800600" cy="3809999"/>
          </a:xfrm>
        </p:spPr>
        <p:txBody>
          <a:bodyPr>
            <a:normAutofit fontScale="85000" lnSpcReduction="10000"/>
          </a:bodyPr>
          <a:lstStyle/>
          <a:p>
            <a:r>
              <a:rPr lang="en-CA" b="1" dirty="0"/>
              <a:t>Goal:</a:t>
            </a:r>
            <a:r>
              <a:rPr lang="en-CA" dirty="0"/>
              <a:t> show that your technology, therapeutic, or product can penetrate its target audience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Investors speak the language of money. You will need computed numbers to support your claims of market size and potential</a:t>
            </a:r>
          </a:p>
          <a:p>
            <a:endParaRPr lang="en-CA" dirty="0"/>
          </a:p>
          <a:p>
            <a:r>
              <a:rPr lang="en-CA" b="1" dirty="0"/>
              <a:t>Note: </a:t>
            </a:r>
            <a:r>
              <a:rPr lang="en-CA" dirty="0"/>
              <a:t>A small market is not necessarily an issue unless there’s substantial competition</a:t>
            </a:r>
          </a:p>
          <a:p>
            <a:pPr lvl="1"/>
            <a:r>
              <a:rPr lang="en-CA" dirty="0"/>
              <a:t>E.g. Multiple candidates targeting the same pathway for a disease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219422-2B8C-C64A-5D52-88A476930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03238"/>
            <a:ext cx="9601200" cy="1143000"/>
          </a:xfrm>
        </p:spPr>
        <p:txBody>
          <a:bodyPr/>
          <a:lstStyle/>
          <a:p>
            <a:r>
              <a:rPr lang="en-CA" dirty="0"/>
              <a:t>The market landscape</a:t>
            </a:r>
          </a:p>
        </p:txBody>
      </p:sp>
      <p:pic>
        <p:nvPicPr>
          <p:cNvPr id="1026" name="Picture 2" descr="Stock Market Drawing Images | Free Photos, PNG Stickers, Wallpapers &amp;  Backgrounds - rawpixel">
            <a:extLst>
              <a:ext uri="{FF2B5EF4-FFF2-40B4-BE49-F238E27FC236}">
                <a16:creationId xmlns:a16="http://schemas.microsoft.com/office/drawing/2014/main" id="{83788A2B-FFC9-7F9B-7894-D7782E9B9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1981200"/>
            <a:ext cx="3809999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66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72177-985B-260C-1EF5-2ECD262D9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 example graphic — market landscape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C298D-708A-266A-0982-7EFDA0469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2" y="1981201"/>
            <a:ext cx="5549898" cy="3809999"/>
          </a:xfrm>
        </p:spPr>
        <p:txBody>
          <a:bodyPr>
            <a:normAutofit fontScale="92500" lnSpcReduction="20000"/>
          </a:bodyPr>
          <a:lstStyle/>
          <a:p>
            <a:r>
              <a:rPr lang="en-CA" b="1" dirty="0"/>
              <a:t>TAM: Total Addressable Market</a:t>
            </a:r>
          </a:p>
          <a:p>
            <a:pPr lvl="1"/>
            <a:r>
              <a:rPr lang="en-CA" dirty="0"/>
              <a:t>You want this section to cover the total potential to get investors imagining the possibilities</a:t>
            </a:r>
          </a:p>
          <a:p>
            <a:pPr lvl="1"/>
            <a:r>
              <a:rPr lang="en-CA" dirty="0"/>
              <a:t>E.g. How many total paying patients for a specific type of cancer indication?</a:t>
            </a:r>
          </a:p>
          <a:p>
            <a:r>
              <a:rPr lang="en-CA" b="1" dirty="0"/>
              <a:t>SAM: Serviceable Available Market</a:t>
            </a:r>
          </a:p>
          <a:p>
            <a:pPr lvl="1"/>
            <a:r>
              <a:rPr lang="en-CA" dirty="0"/>
              <a:t>You want to service as much of the market as you can </a:t>
            </a:r>
            <a:r>
              <a:rPr lang="en-CA" b="1" dirty="0"/>
              <a:t>while remaining realistic</a:t>
            </a:r>
            <a:endParaRPr lang="en-CA" dirty="0"/>
          </a:p>
          <a:p>
            <a:pPr lvl="1"/>
            <a:r>
              <a:rPr lang="en-CA" dirty="0"/>
              <a:t>E.g. Are there cancer patients who won’t be eligible for your therapeutic?</a:t>
            </a:r>
          </a:p>
          <a:p>
            <a:r>
              <a:rPr lang="en-CA" b="1" dirty="0"/>
              <a:t>SOM: Serviceable Obtainable Market</a:t>
            </a:r>
            <a:endParaRPr lang="en-CA" dirty="0"/>
          </a:p>
          <a:p>
            <a:pPr lvl="1"/>
            <a:r>
              <a:rPr lang="en-CA" dirty="0"/>
              <a:t>How much of the market can you capture in a specific time frame?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C69D6EF-FDE6-8009-2574-0F5DEE20F93E}"/>
              </a:ext>
            </a:extLst>
          </p:cNvPr>
          <p:cNvSpPr/>
          <p:nvPr/>
        </p:nvSpPr>
        <p:spPr>
          <a:xfrm>
            <a:off x="1168400" y="1816101"/>
            <a:ext cx="4800600" cy="3975099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BB97BDF-5878-613E-18CE-F1E55B305151}"/>
              </a:ext>
            </a:extLst>
          </p:cNvPr>
          <p:cNvSpPr/>
          <p:nvPr/>
        </p:nvSpPr>
        <p:spPr>
          <a:xfrm>
            <a:off x="2162173" y="3060700"/>
            <a:ext cx="2813047" cy="27305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EE8520-1A8E-1B85-B19F-3F79BABFACF2}"/>
              </a:ext>
            </a:extLst>
          </p:cNvPr>
          <p:cNvSpPr txBox="1"/>
          <p:nvPr/>
        </p:nvSpPr>
        <p:spPr>
          <a:xfrm>
            <a:off x="3067047" y="3542040"/>
            <a:ext cx="1003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/>
              <a:t>SAM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BF698DE-7F85-3FB8-907E-929779F9017D}"/>
              </a:ext>
            </a:extLst>
          </p:cNvPr>
          <p:cNvSpPr/>
          <p:nvPr/>
        </p:nvSpPr>
        <p:spPr>
          <a:xfrm>
            <a:off x="3001962" y="4616450"/>
            <a:ext cx="1133475" cy="117475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DAC904-1B08-DAAC-3CAC-57A5EA66FD16}"/>
              </a:ext>
            </a:extLst>
          </p:cNvPr>
          <p:cNvSpPr txBox="1"/>
          <p:nvPr/>
        </p:nvSpPr>
        <p:spPr>
          <a:xfrm>
            <a:off x="3067048" y="4942215"/>
            <a:ext cx="1003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/>
              <a:t>SOM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99A755-E2A5-32D0-2B35-73547034FA9C}"/>
              </a:ext>
            </a:extLst>
          </p:cNvPr>
          <p:cNvSpPr txBox="1"/>
          <p:nvPr/>
        </p:nvSpPr>
        <p:spPr>
          <a:xfrm>
            <a:off x="3067047" y="2296810"/>
            <a:ext cx="1003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/>
              <a:t>TAM</a:t>
            </a:r>
          </a:p>
        </p:txBody>
      </p:sp>
    </p:spTree>
    <p:extLst>
      <p:ext uri="{BB962C8B-B14F-4D97-AF65-F5344CB8AC3E}">
        <p14:creationId xmlns:p14="http://schemas.microsoft.com/office/powerpoint/2010/main" val="331359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001DD-6143-6744-FA78-9C12100C5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do you need a strong biotech pitch deck?</a:t>
            </a:r>
          </a:p>
        </p:txBody>
      </p:sp>
      <p:pic>
        <p:nvPicPr>
          <p:cNvPr id="5" name="Picture 4" descr="A person walking on a yellow path&#10;&#10;AI-generated content may be incorrect.">
            <a:extLst>
              <a:ext uri="{FF2B5EF4-FFF2-40B4-BE49-F238E27FC236}">
                <a16:creationId xmlns:a16="http://schemas.microsoft.com/office/drawing/2014/main" id="{F2B85AB4-F96E-785E-07C5-AFA2F78E6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399" y="2095016"/>
            <a:ext cx="2893372" cy="18349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AB229C-5FD3-4A0F-B3B6-EBF499B9E040}"/>
              </a:ext>
            </a:extLst>
          </p:cNvPr>
          <p:cNvSpPr txBox="1"/>
          <p:nvPr/>
        </p:nvSpPr>
        <p:spPr>
          <a:xfrm>
            <a:off x="1295399" y="4164743"/>
            <a:ext cx="2893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/>
              <a:t>Receive buy-in and funding from investors</a:t>
            </a:r>
          </a:p>
        </p:txBody>
      </p:sp>
      <p:pic>
        <p:nvPicPr>
          <p:cNvPr id="2052" name="Picture 4" descr="black and brown happy new year text">
            <a:extLst>
              <a:ext uri="{FF2B5EF4-FFF2-40B4-BE49-F238E27FC236}">
                <a16:creationId xmlns:a16="http://schemas.microsoft.com/office/drawing/2014/main" id="{CB7DFD02-83C3-885C-01B7-1ED2D0631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182" y="1977631"/>
            <a:ext cx="2759636" cy="206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9A5ADE-BFA8-F5BB-3D90-239D8D93A9C8}"/>
              </a:ext>
            </a:extLst>
          </p:cNvPr>
          <p:cNvSpPr txBox="1"/>
          <p:nvPr/>
        </p:nvSpPr>
        <p:spPr>
          <a:xfrm>
            <a:off x="4716182" y="4164743"/>
            <a:ext cx="2759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/>
              <a:t>Build credibility and trust in the industry</a:t>
            </a:r>
          </a:p>
        </p:txBody>
      </p:sp>
      <p:pic>
        <p:nvPicPr>
          <p:cNvPr id="2054" name="Picture 6" descr="Communication Skills Training Free Stock Photo - Public Domain Pictures">
            <a:extLst>
              <a:ext uri="{FF2B5EF4-FFF2-40B4-BE49-F238E27FC236}">
                <a16:creationId xmlns:a16="http://schemas.microsoft.com/office/drawing/2014/main" id="{675739CF-799C-525B-D08B-D59F0CF7A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229" y="1977630"/>
            <a:ext cx="2893371" cy="206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5E89CD-0D0D-970F-AA1C-9FF11B01D285}"/>
              </a:ext>
            </a:extLst>
          </p:cNvPr>
          <p:cNvSpPr txBox="1"/>
          <p:nvPr/>
        </p:nvSpPr>
        <p:spPr>
          <a:xfrm>
            <a:off x="8003228" y="4164743"/>
            <a:ext cx="289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/>
              <a:t>Build your communication skills</a:t>
            </a:r>
          </a:p>
        </p:txBody>
      </p:sp>
    </p:spTree>
    <p:extLst>
      <p:ext uri="{BB962C8B-B14F-4D97-AF65-F5344CB8AC3E}">
        <p14:creationId xmlns:p14="http://schemas.microsoft.com/office/powerpoint/2010/main" val="47250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0D30A-A9AA-2562-3E6E-DD947F375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Other things you can include — market landscape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9D06C-F432-3973-93D7-0542B07B0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7300" y="3886503"/>
            <a:ext cx="3162300" cy="465464"/>
          </a:xfrm>
        </p:spPr>
        <p:txBody>
          <a:bodyPr/>
          <a:lstStyle/>
          <a:p>
            <a:pPr marL="0" indent="0" algn="ctr">
              <a:buNone/>
            </a:pPr>
            <a:r>
              <a:rPr lang="en-CA" b="1" dirty="0"/>
              <a:t>A timeline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6968CC-E09C-F8F4-40F6-F0DA7D8A6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91355"/>
            <a:ext cx="5637387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aph chart in color | Free SVG">
            <a:extLst>
              <a:ext uri="{FF2B5EF4-FFF2-40B4-BE49-F238E27FC236}">
                <a16:creationId xmlns:a16="http://schemas.microsoft.com/office/drawing/2014/main" id="{14BA0C60-ABF2-3ED4-6105-7906AC916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297" y="1346200"/>
            <a:ext cx="2540303" cy="254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1A0940A-E3FC-E419-24AB-C85FAAB2AB6A}"/>
              </a:ext>
            </a:extLst>
          </p:cNvPr>
          <p:cNvSpPr txBox="1">
            <a:spLocks/>
          </p:cNvSpPr>
          <p:nvPr/>
        </p:nvSpPr>
        <p:spPr>
          <a:xfrm>
            <a:off x="8045298" y="3886503"/>
            <a:ext cx="3162300" cy="465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b="1" dirty="0"/>
              <a:t>A comparative bar graph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65D2BB-4D6A-EB7D-1AD1-12DAF3145D0D}"/>
              </a:ext>
            </a:extLst>
          </p:cNvPr>
          <p:cNvSpPr txBox="1"/>
          <p:nvPr/>
        </p:nvSpPr>
        <p:spPr>
          <a:xfrm>
            <a:off x="723900" y="4470400"/>
            <a:ext cx="10782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Using as many visuals as you can will help investors capture your current financial and market status</a:t>
            </a:r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/>
              <a:t>Timelines</a:t>
            </a:r>
            <a:r>
              <a:rPr lang="en-CA" dirty="0"/>
              <a:t> will help you create a road map to outline your company’s financial trajectory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/>
              <a:t>Bar graphs </a:t>
            </a:r>
            <a:r>
              <a:rPr lang="en-CA" dirty="0"/>
              <a:t>will help you establish your market presence 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51105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F86BA-54F0-81DA-EC6F-8F1E6C23A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team</a:t>
            </a:r>
          </a:p>
        </p:txBody>
      </p:sp>
      <p:pic>
        <p:nvPicPr>
          <p:cNvPr id="1026" name="Picture 2" descr="Explore the Best Doofenshmirtz Art | DeviantArt">
            <a:extLst>
              <a:ext uri="{FF2B5EF4-FFF2-40B4-BE49-F238E27FC236}">
                <a16:creationId xmlns:a16="http://schemas.microsoft.com/office/drawing/2014/main" id="{0574954F-680E-F4B6-CE4F-6FADE80F8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467" y="1646238"/>
            <a:ext cx="2191503" cy="249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2073BC-558C-25C7-693D-2648B47F9551}"/>
              </a:ext>
            </a:extLst>
          </p:cNvPr>
          <p:cNvSpPr txBox="1"/>
          <p:nvPr/>
        </p:nvSpPr>
        <p:spPr>
          <a:xfrm>
            <a:off x="4571294" y="4140200"/>
            <a:ext cx="304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CEO and Founder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6F636E56-CA2E-2546-5C38-98D7CD581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879" y="1646238"/>
            <a:ext cx="3153245" cy="249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E20EBA-6C49-4744-BB1A-762E311FD5B5}"/>
              </a:ext>
            </a:extLst>
          </p:cNvPr>
          <p:cNvSpPr txBox="1"/>
          <p:nvPr/>
        </p:nvSpPr>
        <p:spPr>
          <a:xfrm>
            <a:off x="8151795" y="4140200"/>
            <a:ext cx="304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CTO and Co-Founder</a:t>
            </a:r>
          </a:p>
        </p:txBody>
      </p:sp>
      <p:pic>
        <p:nvPicPr>
          <p:cNvPr id="1034" name="Picture 10" descr="FitzOblong User Profile | DeviantArt">
            <a:extLst>
              <a:ext uri="{FF2B5EF4-FFF2-40B4-BE49-F238E27FC236}">
                <a16:creationId xmlns:a16="http://schemas.microsoft.com/office/drawing/2014/main" id="{DB1AC170-AA82-1D31-5F03-1D4041D6F3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" r="16580" b="42623"/>
          <a:stretch>
            <a:fillRect/>
          </a:stretch>
        </p:blipFill>
        <p:spPr bwMode="auto">
          <a:xfrm>
            <a:off x="1722154" y="1646238"/>
            <a:ext cx="1450779" cy="249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82B431-D3A1-5602-0B15-AC5E38A9BFBB}"/>
              </a:ext>
            </a:extLst>
          </p:cNvPr>
          <p:cNvSpPr txBox="1"/>
          <p:nvPr/>
        </p:nvSpPr>
        <p:spPr>
          <a:xfrm>
            <a:off x="922837" y="4140200"/>
            <a:ext cx="304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COO and Co-Founder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B18BC8-9E70-B8B5-2185-FBB9BC2143FD}"/>
              </a:ext>
            </a:extLst>
          </p:cNvPr>
          <p:cNvSpPr txBox="1"/>
          <p:nvPr/>
        </p:nvSpPr>
        <p:spPr>
          <a:xfrm>
            <a:off x="571500" y="4699000"/>
            <a:ext cx="10985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Highlight your team’s experiences and achievements</a:t>
            </a:r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If you’re planning to expand your team, mention who else you’re looming for and when you will recruit them</a:t>
            </a:r>
          </a:p>
        </p:txBody>
      </p:sp>
    </p:spTree>
    <p:extLst>
      <p:ext uri="{BB962C8B-B14F-4D97-AF65-F5344CB8AC3E}">
        <p14:creationId xmlns:p14="http://schemas.microsoft.com/office/powerpoint/2010/main" val="82106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B0311-EA56-9B46-4687-3961DEABB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advisors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F8A3B-0359-E358-2835-4FCC21579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0" y="1075045"/>
            <a:ext cx="4229100" cy="1934855"/>
          </a:xfrm>
        </p:spPr>
        <p:txBody>
          <a:bodyPr/>
          <a:lstStyle/>
          <a:p>
            <a:r>
              <a:rPr lang="en-CA" dirty="0"/>
              <a:t>Obtain a startup advisor when you:</a:t>
            </a:r>
          </a:p>
          <a:p>
            <a:pPr lvl="1"/>
            <a:r>
              <a:rPr lang="en-CA" dirty="0"/>
              <a:t>Need to build connections</a:t>
            </a:r>
          </a:p>
          <a:p>
            <a:pPr lvl="1"/>
            <a:r>
              <a:rPr lang="en-CA" dirty="0"/>
              <a:t>Improve your fundraising results</a:t>
            </a:r>
          </a:p>
          <a:p>
            <a:pPr lvl="1"/>
            <a:r>
              <a:rPr lang="en-CA" dirty="0"/>
              <a:t>Require regulatory expertise</a:t>
            </a:r>
          </a:p>
        </p:txBody>
      </p:sp>
      <p:pic>
        <p:nvPicPr>
          <p:cNvPr id="4098" name="Picture 2" descr="Free Images : marketing, idea, creative, solution, inspiration, business,  card, board, informing, presenting, paper, interested, beautiful woman,  blond hair, casual clothing, communication, concepts topics, confidence,  holding, placard, advertisement ...">
            <a:extLst>
              <a:ext uri="{FF2B5EF4-FFF2-40B4-BE49-F238E27FC236}">
                <a16:creationId xmlns:a16="http://schemas.microsoft.com/office/drawing/2014/main" id="{F5360FB5-9995-11DC-D40B-14EF4A038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27250"/>
            <a:ext cx="3926589" cy="260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055DD48-F967-BBBF-9E65-A1F8FF34791F}"/>
              </a:ext>
            </a:extLst>
          </p:cNvPr>
          <p:cNvSpPr txBox="1">
            <a:spLocks/>
          </p:cNvSpPr>
          <p:nvPr/>
        </p:nvSpPr>
        <p:spPr>
          <a:xfrm>
            <a:off x="6667500" y="3428999"/>
            <a:ext cx="4229100" cy="967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Advisors can help build trust and prestige with investors, on top of expertise</a:t>
            </a:r>
          </a:p>
        </p:txBody>
      </p:sp>
    </p:spTree>
    <p:extLst>
      <p:ext uri="{BB962C8B-B14F-4D97-AF65-F5344CB8AC3E}">
        <p14:creationId xmlns:p14="http://schemas.microsoft.com/office/powerpoint/2010/main" val="75354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5F147-E34F-2BDD-19D3-8466D4042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Business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FB5E1-A04A-C642-544F-4D75D93F9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1"/>
            <a:ext cx="9601200" cy="4017522"/>
          </a:xfrm>
        </p:spPr>
        <p:txBody>
          <a:bodyPr>
            <a:normAutofit lnSpcReduction="10000"/>
          </a:bodyPr>
          <a:lstStyle/>
          <a:p>
            <a:r>
              <a:rPr lang="en-CA" dirty="0"/>
              <a:t>This section provides the inner workings of how your business will operate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Investors will search for several key signs that you can build a viable product and achieve your market objectives</a:t>
            </a:r>
          </a:p>
          <a:p>
            <a:pPr marL="0" indent="0">
              <a:buNone/>
            </a:pPr>
            <a:endParaRPr lang="en-CA" b="1" dirty="0"/>
          </a:p>
          <a:p>
            <a:r>
              <a:rPr lang="en-CA" b="1" dirty="0"/>
              <a:t>The</a:t>
            </a:r>
            <a:r>
              <a:rPr lang="en-CA" dirty="0"/>
              <a:t> </a:t>
            </a:r>
            <a:r>
              <a:rPr lang="en-CA" b="1" dirty="0"/>
              <a:t>signs:</a:t>
            </a:r>
          </a:p>
          <a:p>
            <a:pPr lvl="1"/>
            <a:r>
              <a:rPr lang="en-CA" dirty="0"/>
              <a:t>Is your idea original, and is it better than what the rest of the market has?</a:t>
            </a:r>
          </a:p>
          <a:p>
            <a:pPr lvl="1"/>
            <a:r>
              <a:rPr lang="en-CA" dirty="0"/>
              <a:t>Is the market you’re working in viable and realistic enough for investors to get their returns?</a:t>
            </a:r>
          </a:p>
          <a:p>
            <a:pPr lvl="1"/>
            <a:r>
              <a:rPr lang="en-CA" dirty="0"/>
              <a:t>Is your </a:t>
            </a:r>
            <a:r>
              <a:rPr lang="en-CA" b="1" dirty="0"/>
              <a:t>burn rate</a:t>
            </a:r>
            <a:r>
              <a:rPr lang="en-CA" dirty="0"/>
              <a:t> reasonable? =&gt; are you keeping your costs under control?</a:t>
            </a:r>
          </a:p>
          <a:p>
            <a:pPr marL="274320" lvl="1" indent="0">
              <a:buNone/>
            </a:pPr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2140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C2C9F-7CC7-8CA3-88C5-29249C93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Road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862D7-1229-16DA-245B-D93DCB0BE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05168"/>
            <a:ext cx="9601200" cy="3809999"/>
          </a:xfrm>
        </p:spPr>
        <p:txBody>
          <a:bodyPr>
            <a:normAutofit/>
          </a:bodyPr>
          <a:lstStyle/>
          <a:p>
            <a:r>
              <a:rPr lang="en-CA" dirty="0"/>
              <a:t>Investors want to know how you will reach the goals you’ve proposed to them</a:t>
            </a:r>
          </a:p>
          <a:p>
            <a:r>
              <a:rPr lang="en-CA" dirty="0"/>
              <a:t>Include milestones and deadlines</a:t>
            </a:r>
          </a:p>
          <a:p>
            <a:r>
              <a:rPr lang="en-CA" dirty="0"/>
              <a:t>Make sure your milestones are </a:t>
            </a:r>
            <a:r>
              <a:rPr lang="en-CA" b="1" dirty="0"/>
              <a:t>realistic</a:t>
            </a:r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AFFB7F6-E8DF-814A-64C4-7510BD411E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0995843"/>
              </p:ext>
            </p:extLst>
          </p:nvPr>
        </p:nvGraphicFramePr>
        <p:xfrm>
          <a:off x="1295400" y="3060533"/>
          <a:ext cx="8674100" cy="3187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679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F648E-D679-D5EF-2D67-C9A8C6896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Financing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FF046-8F14-487F-47C8-F9485D0A4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slide where you tell your investors the following:</a:t>
            </a:r>
          </a:p>
          <a:p>
            <a:pPr lvl="1"/>
            <a:r>
              <a:rPr lang="en-CA" dirty="0"/>
              <a:t>Money raised to date</a:t>
            </a:r>
          </a:p>
          <a:p>
            <a:pPr lvl="1"/>
            <a:r>
              <a:rPr lang="en-CA" dirty="0"/>
              <a:t>Money seeking to raise for the rest of your round</a:t>
            </a:r>
          </a:p>
          <a:p>
            <a:pPr lvl="1"/>
            <a:r>
              <a:rPr lang="en-CA" dirty="0"/>
              <a:t>Your plans for the finances</a:t>
            </a:r>
          </a:p>
          <a:p>
            <a:pPr lvl="1"/>
            <a:r>
              <a:rPr lang="en-CA" dirty="0"/>
              <a:t>How long your new funds will last</a:t>
            </a:r>
          </a:p>
        </p:txBody>
      </p:sp>
    </p:spTree>
    <p:extLst>
      <p:ext uri="{BB962C8B-B14F-4D97-AF65-F5344CB8AC3E}">
        <p14:creationId xmlns:p14="http://schemas.microsoft.com/office/powerpoint/2010/main" val="132224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4E1E-8DFE-E11F-278B-B04AB9601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One final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8FAAA-25FB-16B3-FA32-DB488DC20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Do you have a consistent </a:t>
            </a:r>
            <a:r>
              <a:rPr lang="en-CA" dirty="0" err="1"/>
              <a:t>Powerpoint</a:t>
            </a:r>
            <a:r>
              <a:rPr lang="en-CA" dirty="0"/>
              <a:t> design that’s clean, yet visually engaging?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Did you clearly articulate your vision and proposition?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Did you describe the key problem in the industry that your problem can solve?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Did you make sure that your market size and financial numbers </a:t>
            </a:r>
            <a:r>
              <a:rPr lang="en-CA"/>
              <a:t>are correct?</a:t>
            </a:r>
            <a:endParaRPr lang="en-CA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Did you make sure there are no typos on your slides?</a:t>
            </a:r>
          </a:p>
          <a:p>
            <a:pPr>
              <a:buFont typeface="Wingdings" panose="05000000000000000000" pitchFamily="2" charset="2"/>
              <a:buChar char="q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882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14AF0-D383-772F-2C40-F5610A539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Table of contents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4905A3-7EB8-A3B2-F605-349FECB52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9982200" cy="3810001"/>
          </a:xfrm>
        </p:spPr>
        <p:txBody>
          <a:bodyPr/>
          <a:lstStyle/>
          <a:p>
            <a:r>
              <a:rPr lang="en-CA" dirty="0"/>
              <a:t>What is a pitch deck, and why is it important? (Slides 3-5)</a:t>
            </a:r>
          </a:p>
          <a:p>
            <a:endParaRPr lang="en-CA" dirty="0"/>
          </a:p>
          <a:p>
            <a:r>
              <a:rPr lang="en-CA" dirty="0"/>
              <a:t>Where investor slide decks fail (Slides 6-11)</a:t>
            </a:r>
          </a:p>
          <a:p>
            <a:endParaRPr lang="en-CA" dirty="0"/>
          </a:p>
          <a:p>
            <a:r>
              <a:rPr lang="en-CA" dirty="0"/>
              <a:t>Free investor slide deck template (Slides 12- )</a:t>
            </a:r>
          </a:p>
        </p:txBody>
      </p:sp>
    </p:spTree>
    <p:extLst>
      <p:ext uri="{BB962C8B-B14F-4D97-AF65-F5344CB8AC3E}">
        <p14:creationId xmlns:p14="http://schemas.microsoft.com/office/powerpoint/2010/main" val="287652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49AE4-8C24-B7C4-92F4-E1620435E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6AC76-5ED8-B841-C471-BC5D743AB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a pitch deck?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A53A85-FE4B-A96C-DA65-7D2F170C7A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An introduction</a:t>
            </a:r>
          </a:p>
        </p:txBody>
      </p:sp>
    </p:spTree>
    <p:extLst>
      <p:ext uri="{BB962C8B-B14F-4D97-AF65-F5344CB8AC3E}">
        <p14:creationId xmlns:p14="http://schemas.microsoft.com/office/powerpoint/2010/main" val="196412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52240-0E30-602A-A119-906035C04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pitch deck?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063EF-FD46-D402-6559-C8679FE19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/>
              <a:t>A pack of slides that introduces your company to the business world</a:t>
            </a:r>
          </a:p>
          <a:p>
            <a:endParaRPr lang="en-GB" sz="2800" dirty="0"/>
          </a:p>
          <a:p>
            <a:r>
              <a:rPr lang="en-GB" sz="2800" dirty="0"/>
              <a:t>Material that you need to describe your ideas and goals to potential investors</a:t>
            </a:r>
          </a:p>
          <a:p>
            <a:endParaRPr lang="en-CA" sz="2800" dirty="0"/>
          </a:p>
          <a:p>
            <a:r>
              <a:rPr lang="en-CA" sz="2800" dirty="0"/>
              <a:t>Your chance to get investors excited about what you’re doing to make the world a better place</a:t>
            </a:r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5961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05C99-138C-1520-B392-9EA9EB665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Outcomes of a strong pitch deck</a:t>
            </a:r>
            <a:endParaRPr lang="en-CA" dirty="0"/>
          </a:p>
        </p:txBody>
      </p:sp>
      <p:pic>
        <p:nvPicPr>
          <p:cNvPr id="2058" name="Picture 10" descr="Cyclica launches Perturba Therapeutics, a spin out from the University of  Toronto, creating the next-generation oncology biotech">
            <a:extLst>
              <a:ext uri="{FF2B5EF4-FFF2-40B4-BE49-F238E27FC236}">
                <a16:creationId xmlns:a16="http://schemas.microsoft.com/office/drawing/2014/main" id="{2C6CAE2F-728A-DC11-F222-9133BF8D52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7" t="25629" r="7601" b="22926"/>
          <a:stretch>
            <a:fillRect/>
          </a:stretch>
        </p:blipFill>
        <p:spPr bwMode="auto">
          <a:xfrm>
            <a:off x="1062750" y="1989194"/>
            <a:ext cx="2600955" cy="82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8994B3-245B-3B3D-B85B-CC10EAF7268D}"/>
              </a:ext>
            </a:extLst>
          </p:cNvPr>
          <p:cNvSpPr txBox="1"/>
          <p:nvPr/>
        </p:nvSpPr>
        <p:spPr>
          <a:xfrm>
            <a:off x="432827" y="3159184"/>
            <a:ext cx="38607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hlinkClick r:id="rId3"/>
              </a:rPr>
              <a:t>Secured US$17M</a:t>
            </a:r>
            <a:r>
              <a:rPr lang="en-GB" sz="2000" dirty="0"/>
              <a:t> in Series B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 Toronto-based biotech company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Acquired by Recursion</a:t>
            </a:r>
            <a:endParaRPr lang="en-CA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5417A2-B81F-2372-1767-A6AA9EE29619}"/>
              </a:ext>
            </a:extLst>
          </p:cNvPr>
          <p:cNvSpPr txBox="1"/>
          <p:nvPr/>
        </p:nvSpPr>
        <p:spPr>
          <a:xfrm>
            <a:off x="723900" y="6303347"/>
            <a:ext cx="5372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See more pitch decks at </a:t>
            </a:r>
            <a:r>
              <a:rPr lang="en-CA" dirty="0">
                <a:hlinkClick r:id="rId4"/>
              </a:rPr>
              <a:t>https://bestpitchdeck.com/</a:t>
            </a:r>
            <a:endParaRPr lang="en-CA" dirty="0"/>
          </a:p>
        </p:txBody>
      </p:sp>
      <p:pic>
        <p:nvPicPr>
          <p:cNvPr id="2060" name="Picture 12" descr="Healx | AI drug discovery | Rare disease treatment">
            <a:extLst>
              <a:ext uri="{FF2B5EF4-FFF2-40B4-BE49-F238E27FC236}">
                <a16:creationId xmlns:a16="http://schemas.microsoft.com/office/drawing/2014/main" id="{5FA1A218-AD0A-80A3-F356-F0E8B2BB9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965" y="1989194"/>
            <a:ext cx="2481092" cy="82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2FAB3A-D452-1927-6F15-95D0A1685D16}"/>
              </a:ext>
            </a:extLst>
          </p:cNvPr>
          <p:cNvSpPr txBox="1"/>
          <p:nvPr/>
        </p:nvSpPr>
        <p:spPr>
          <a:xfrm>
            <a:off x="4247111" y="3159184"/>
            <a:ext cx="38607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hlinkClick r:id="rId6"/>
              </a:rPr>
              <a:t>Secured $56M</a:t>
            </a:r>
            <a:r>
              <a:rPr lang="en-GB" sz="2000" dirty="0"/>
              <a:t> in Series B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AI-powered therapeutic solutions for patients with rare diseases</a:t>
            </a:r>
            <a:endParaRPr lang="en-CA" sz="2000" dirty="0"/>
          </a:p>
        </p:txBody>
      </p:sp>
      <p:pic>
        <p:nvPicPr>
          <p:cNvPr id="2062" name="Picture 14" descr="Sano Genetics | MMC">
            <a:extLst>
              <a:ext uri="{FF2B5EF4-FFF2-40B4-BE49-F238E27FC236}">
                <a16:creationId xmlns:a16="http://schemas.microsoft.com/office/drawing/2014/main" id="{FC7A2C8F-9EDD-1321-0A82-BCA871EE7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318" y="1989194"/>
            <a:ext cx="2787011" cy="82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F14C035-7209-2CD7-27AB-9342C73001FB}"/>
              </a:ext>
            </a:extLst>
          </p:cNvPr>
          <p:cNvSpPr txBox="1"/>
          <p:nvPr/>
        </p:nvSpPr>
        <p:spPr>
          <a:xfrm>
            <a:off x="8154425" y="3159183"/>
            <a:ext cx="3860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Secured $11M in Series A funding via venture capital and angel investor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Online platform for patient recruitment, engagement, and genetic testing</a:t>
            </a:r>
          </a:p>
        </p:txBody>
      </p:sp>
    </p:spTree>
    <p:extLst>
      <p:ext uri="{BB962C8B-B14F-4D97-AF65-F5344CB8AC3E}">
        <p14:creationId xmlns:p14="http://schemas.microsoft.com/office/powerpoint/2010/main" val="222202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642B3-1A5D-6A46-443D-2AA93CB9E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this slide deck is about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9EC76-ADD1-0CD2-F572-76B892CEE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Components of a pitch deck</a:t>
            </a:r>
          </a:p>
          <a:p>
            <a:pPr marL="0" indent="0">
              <a:buNone/>
            </a:pPr>
            <a:endParaRPr lang="en-CA" sz="2800" dirty="0"/>
          </a:p>
          <a:p>
            <a:r>
              <a:rPr lang="en-CA" sz="2800" dirty="0"/>
              <a:t>Mistakes you must avoid in your pitch deck</a:t>
            </a:r>
          </a:p>
          <a:p>
            <a:pPr marL="0" indent="0">
              <a:buNone/>
            </a:pPr>
            <a:endParaRPr lang="en-CA" sz="2800" dirty="0"/>
          </a:p>
          <a:p>
            <a:r>
              <a:rPr lang="en-CA" sz="2800" dirty="0"/>
              <a:t>How can you make a good pitch deck?</a:t>
            </a:r>
          </a:p>
        </p:txBody>
      </p:sp>
    </p:spTree>
    <p:extLst>
      <p:ext uri="{BB962C8B-B14F-4D97-AF65-F5344CB8AC3E}">
        <p14:creationId xmlns:p14="http://schemas.microsoft.com/office/powerpoint/2010/main" val="193104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EB5F9-D2E0-9D26-2979-ADE851D41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Before you proceed!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8027E-E5DC-6CBE-5244-43C06D36F0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Avoid these mistakes!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04006C1B-9643-E703-975D-DBCCACC99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732" y="985029"/>
            <a:ext cx="3122535" cy="311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14D333-BE1F-E9AF-F695-6CE04E8CD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Points of failure in investor pitches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1D0540-7F85-70AC-B37E-2CCDBB1F8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800" dirty="0"/>
              <a:t>What is your business proposition?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Too much jargon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A poorly designed presentation</a:t>
            </a:r>
          </a:p>
          <a:p>
            <a:endParaRPr lang="en-GB" sz="2800" dirty="0"/>
          </a:p>
          <a:p>
            <a:r>
              <a:rPr lang="en-GB" sz="2800" dirty="0"/>
              <a:t>Not practising your presentation</a:t>
            </a:r>
            <a:endParaRPr lang="en-CA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0834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amond Grid 16x9">
  <a:themeElements>
    <a:clrScheme name="Custom 1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364B8B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Custom 4">
      <a:majorFont>
        <a:latin typeface="Nunito Sans ExtraBold"/>
        <a:ea typeface=""/>
        <a:cs typeface=""/>
      </a:majorFont>
      <a:minorFont>
        <a:latin typeface="Nunit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diamond grid presentation (widescreen).potx" id="{B2221865-AD13-4DF0-B68E-BF08E8CC5659}" vid="{BAA0C488-98B6-4F47-8E1C-5C7CD9605F73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diamond grid presentation (widescreen)</Template>
  <TotalTime>1929</TotalTime>
  <Words>1179</Words>
  <Application>Microsoft Office PowerPoint</Application>
  <PresentationFormat>Widescreen</PresentationFormat>
  <Paragraphs>162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Nunito Sans ExtraBold</vt:lpstr>
      <vt:lpstr>Nunito Sans Light</vt:lpstr>
      <vt:lpstr>Wingdings</vt:lpstr>
      <vt:lpstr>Diamond Grid 16x9</vt:lpstr>
      <vt:lpstr>Creating a Strong Biotech Pitch Deck</vt:lpstr>
      <vt:lpstr>Why do you need a strong biotech pitch deck?</vt:lpstr>
      <vt:lpstr>Table of contents</vt:lpstr>
      <vt:lpstr>What is a pitch deck?</vt:lpstr>
      <vt:lpstr>What is a pitch deck?</vt:lpstr>
      <vt:lpstr>Outcomes of a strong pitch deck</vt:lpstr>
      <vt:lpstr>What this slide deck is about</vt:lpstr>
      <vt:lpstr>Before you proceed!</vt:lpstr>
      <vt:lpstr>Points of failure in investor pitches</vt:lpstr>
      <vt:lpstr>Failing to communicate your business concept</vt:lpstr>
      <vt:lpstr>Too much jargon!</vt:lpstr>
      <vt:lpstr>A poorly designed presentation</vt:lpstr>
      <vt:lpstr>Not practicing your presentation</vt:lpstr>
      <vt:lpstr>The template</vt:lpstr>
      <vt:lpstr>The problem</vt:lpstr>
      <vt:lpstr>Your solution</vt:lpstr>
      <vt:lpstr>How it works</vt:lpstr>
      <vt:lpstr>The market landscape</vt:lpstr>
      <vt:lpstr>An example graphic — market landscape</vt:lpstr>
      <vt:lpstr>Other things you can include — market landscape</vt:lpstr>
      <vt:lpstr>The team</vt:lpstr>
      <vt:lpstr>The advisors</vt:lpstr>
      <vt:lpstr>Business model</vt:lpstr>
      <vt:lpstr>Road map</vt:lpstr>
      <vt:lpstr>Financing requests</vt:lpstr>
      <vt:lpstr>One final checklist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Naphtali</dc:creator>
  <cp:lastModifiedBy>Paul Naphtali</cp:lastModifiedBy>
  <cp:revision>864</cp:revision>
  <dcterms:created xsi:type="dcterms:W3CDTF">2023-03-01T18:54:52Z</dcterms:created>
  <dcterms:modified xsi:type="dcterms:W3CDTF">2026-01-12T21:22:34Z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